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75" r:id="rId4"/>
    <p:sldId id="274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D818DD"/>
    <a:srgbClr val="389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EEE70"/>
            </a:gs>
            <a:gs pos="0">
              <a:schemeClr val="bg2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bg2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2\асем\Акдонгал-16\Фото Акдонгал\DSC0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80920" cy="439248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389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ПРОЕКТ</a:t>
            </a:r>
            <a:r>
              <a:rPr lang="ru-RU" b="1" i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«Завершение строительства Родового дома «Кара </a:t>
            </a:r>
            <a:r>
              <a:rPr lang="ru-RU" b="1" i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Шанрак</a:t>
            </a: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(рода </a:t>
            </a:r>
            <a:r>
              <a:rPr lang="ru-RU" b="1" i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Альтобет</a:t>
            </a: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горах Сары-</a:t>
            </a:r>
            <a:r>
              <a:rPr lang="ru-RU" b="1" i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Кулжа</a:t>
            </a: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Каркаралинского</a:t>
            </a: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ru-RU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389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rgbClr val="3898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389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rgbClr val="3898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Караганда, 20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УСЛУГИ ПО ОТДЫХУ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1683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Конные экологические прогулки по историческим местам и сопкам гор;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Летнее купание и рыбалка на проточном водоеме- пруде;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Катание на лодке и катамаране в летнее время;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Отдых – пикник с самоваром и шашлыком в юрте у водоема и у родников;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Сбор ягод земляники и черной смородины в летнее время;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Лыжные прогулки и катание на снегоходах зимой;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Прием свежего парного молока, саумала, козлиного молока и кумыса;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Бильярд и настольный теннис в здании дом-отдыха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\\192.168.1.2\асем\Акдонгал-16\Фото Акдонгал\DSC02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688299" cy="20162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195" name="Picture 3" descr="D:\1\ФОТО\РАБОТА\каркаралы 30.08.14\IMG_0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64513"/>
            <a:ext cx="2736304" cy="20162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196" name="Picture 4" descr="C:\Users\Асема\Desktop\sbor-yag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91" y="4293096"/>
            <a:ext cx="2924769" cy="20162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51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015" y="430417"/>
            <a:ext cx="4392357" cy="6213060"/>
          </a:xfrm>
          <a:solidFill>
            <a:schemeClr val="tx2"/>
          </a:solidFill>
        </p:spPr>
      </p:pic>
      <p:sp>
        <p:nvSpPr>
          <p:cNvPr id="6" name="TextBox 5"/>
          <p:cNvSpPr txBox="1"/>
          <p:nvPr/>
        </p:nvSpPr>
        <p:spPr>
          <a:xfrm>
            <a:off x="2483768" y="3326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План </a:t>
            </a:r>
            <a:r>
              <a:rPr lang="ru-RU" dirty="0" smtClean="0">
                <a:solidFill>
                  <a:schemeClr val="tx2"/>
                </a:solidFill>
              </a:rPr>
              <a:t>цокольного этажа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План </a:t>
            </a:r>
            <a:r>
              <a:rPr lang="ru-RU" dirty="0" smtClean="0">
                <a:solidFill>
                  <a:schemeClr val="tx2"/>
                </a:solidFill>
              </a:rPr>
              <a:t>1-го </a:t>
            </a:r>
            <a:r>
              <a:rPr lang="ru-RU" dirty="0">
                <a:solidFill>
                  <a:schemeClr val="tx2"/>
                </a:solidFill>
              </a:rPr>
              <a:t>этажа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562" y="1806575"/>
            <a:ext cx="5732875" cy="4052888"/>
          </a:xfrm>
        </p:spPr>
      </p:pic>
    </p:spTree>
    <p:extLst>
      <p:ext uri="{BB962C8B-B14F-4D97-AF65-F5344CB8AC3E}">
        <p14:creationId xmlns:p14="http://schemas.microsoft.com/office/powerpoint/2010/main" val="104186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План 2-го этажа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562" y="1806575"/>
            <a:ext cx="5732875" cy="4052888"/>
          </a:xfrm>
        </p:spPr>
      </p:pic>
    </p:spTree>
    <p:extLst>
      <p:ext uri="{BB962C8B-B14F-4D97-AF65-F5344CB8AC3E}">
        <p14:creationId xmlns:p14="http://schemas.microsoft.com/office/powerpoint/2010/main" val="424183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План м</a:t>
            </a:r>
            <a:r>
              <a:rPr lang="ru-RU" dirty="0" smtClean="0">
                <a:solidFill>
                  <a:schemeClr val="tx2"/>
                </a:solidFill>
              </a:rPr>
              <a:t>ансардного этажа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562" y="1806575"/>
            <a:ext cx="5732875" cy="4052888"/>
          </a:xfrm>
        </p:spPr>
      </p:pic>
    </p:spTree>
    <p:extLst>
      <p:ext uri="{BB962C8B-B14F-4D97-AF65-F5344CB8AC3E}">
        <p14:creationId xmlns:p14="http://schemas.microsoft.com/office/powerpoint/2010/main" val="411957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Разрез дома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562" y="1806575"/>
            <a:ext cx="5732875" cy="4052888"/>
          </a:xfrm>
        </p:spPr>
      </p:pic>
    </p:spTree>
    <p:extLst>
      <p:ext uri="{BB962C8B-B14F-4D97-AF65-F5344CB8AC3E}">
        <p14:creationId xmlns:p14="http://schemas.microsoft.com/office/powerpoint/2010/main" val="277843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Интерьер кафе-столовой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3" y="1916832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6170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Интерьер подиума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22313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tx2"/>
                </a:solidFill>
              </a:rPr>
              <a:t>Фасад существующего здания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5" y="2204864"/>
            <a:ext cx="6863646" cy="3499077"/>
          </a:xfrm>
        </p:spPr>
      </p:pic>
    </p:spTree>
    <p:extLst>
      <p:ext uri="{BB962C8B-B14F-4D97-AF65-F5344CB8AC3E}">
        <p14:creationId xmlns:p14="http://schemas.microsoft.com/office/powerpoint/2010/main" val="396286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tx2"/>
                </a:solidFill>
              </a:rPr>
              <a:t>Вид с восточной стороны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47" y="2204864"/>
            <a:ext cx="6730702" cy="3793792"/>
          </a:xfrm>
        </p:spPr>
      </p:pic>
    </p:spTree>
    <p:extLst>
      <p:ext uri="{BB962C8B-B14F-4D97-AF65-F5344CB8AC3E}">
        <p14:creationId xmlns:p14="http://schemas.microsoft.com/office/powerpoint/2010/main" val="49032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8641"/>
            <a:ext cx="7522998" cy="561662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Идея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создание кровного «своего» очага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постоянной основе для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альтобетовцев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родине предков «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Атамекен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т.е. на землях, где когда то проживали наши предки -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аурахи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(с 1824г по настоящее время)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обеспечить комфортный «кров» и свободный доступ всем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желающим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рода посетить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исторические памятные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места, в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для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сородичей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других областей и регионов РК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задача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завершить строительство Родового дома до намеченного Курултая рода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Альтобет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к лету 2025 года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7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Координаты и реквизиты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0955" algn="l"/>
                <a:tab pos="7086600" algn="l"/>
              </a:tabLst>
            </a:pPr>
            <a:r>
              <a:rPr lang="kk-KZ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Республика </a:t>
            </a:r>
            <a:r>
              <a:rPr lang="kk-K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0955" algn="l"/>
                <a:tab pos="7086600" algn="l"/>
              </a:tabLst>
            </a:pPr>
            <a:r>
              <a:rPr lang="kk-K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100000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Караганда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0955" algn="l"/>
                <a:tab pos="70866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Ерубаева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34, офис 310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>
              <a:lnSpc>
                <a:spcPct val="107000"/>
              </a:lnSpc>
              <a:spcAft>
                <a:spcPts val="0"/>
              </a:spcAft>
              <a:tabLst>
                <a:tab pos="70866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kk-K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230440009976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ИИК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62601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191004689301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АО «Народный Банк Казахстан»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БИК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HSBKKZKX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E-mail- altobet@inbox.ru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ofaltobet@gmail.com</a:t>
            </a: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Общественного фонда   «</a:t>
            </a:r>
            <a:r>
              <a:rPr lang="ru-RU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Альтобет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Кусаинов </a:t>
            </a:r>
            <a:r>
              <a:rPr lang="ru-RU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Кабир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Тлегенович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4160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Причины необходимости и актуальности</a:t>
            </a:r>
            <a:br>
              <a:rPr lang="ru-RU" sz="2400" dirty="0" smtClean="0"/>
            </a:br>
            <a:r>
              <a:rPr lang="ru-RU" sz="2400" dirty="0" smtClean="0"/>
              <a:t> в Родовом доме «Кара-</a:t>
            </a:r>
            <a:r>
              <a:rPr lang="ru-RU" sz="2400" dirty="0" err="1" smtClean="0"/>
              <a:t>Шанрак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44824"/>
            <a:ext cx="7378981" cy="39419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Резкое уменьшение проживания семей родственников в селе Жамбыл (</a:t>
            </a:r>
            <a:r>
              <a:rPr lang="ru-RU" dirty="0" err="1" smtClean="0"/>
              <a:t>Аппаз</a:t>
            </a:r>
            <a:r>
              <a:rPr lang="ru-RU" dirty="0" smtClean="0"/>
              <a:t>) и на зимовках Сары-</a:t>
            </a:r>
            <a:r>
              <a:rPr lang="ru-RU" dirty="0" err="1" smtClean="0"/>
              <a:t>Кулжа</a:t>
            </a:r>
            <a:endParaRPr lang="ru-RU" dirty="0" smtClean="0"/>
          </a:p>
          <a:p>
            <a:r>
              <a:rPr lang="ru-RU" dirty="0" smtClean="0"/>
              <a:t>Отсутствие юрт и дороговизна их аренды для </a:t>
            </a:r>
            <a:r>
              <a:rPr lang="ru-RU" dirty="0" err="1" smtClean="0"/>
              <a:t>проведе-ния</a:t>
            </a:r>
            <a:r>
              <a:rPr lang="ru-RU" dirty="0" smtClean="0"/>
              <a:t> различных мероприятий «</a:t>
            </a:r>
            <a:r>
              <a:rPr lang="ru-RU" dirty="0" err="1" smtClean="0"/>
              <a:t>еске-алу</a:t>
            </a:r>
            <a:r>
              <a:rPr lang="ru-RU" dirty="0" smtClean="0"/>
              <a:t>» и посещения могил предков –</a:t>
            </a:r>
            <a:r>
              <a:rPr lang="ru-RU" dirty="0" err="1" smtClean="0"/>
              <a:t>аурахов</a:t>
            </a:r>
            <a:endParaRPr lang="ru-RU" dirty="0" smtClean="0"/>
          </a:p>
          <a:p>
            <a:r>
              <a:rPr lang="ru-RU" dirty="0" smtClean="0"/>
              <a:t>Отсутствие возможности комфортно провести время в </a:t>
            </a:r>
            <a:r>
              <a:rPr lang="ru-RU" dirty="0" smtClean="0"/>
              <a:t>«</a:t>
            </a:r>
            <a:r>
              <a:rPr lang="ru-RU" dirty="0" err="1" smtClean="0"/>
              <a:t>Атамекен</a:t>
            </a:r>
            <a:r>
              <a:rPr lang="ru-RU" dirty="0" smtClean="0"/>
              <a:t>» </a:t>
            </a:r>
            <a:r>
              <a:rPr lang="ru-RU" dirty="0" smtClean="0"/>
              <a:t>с семьей (с детьми) в летний период совмещая отдых и посещение священных мест рода</a:t>
            </a:r>
          </a:p>
          <a:p>
            <a:r>
              <a:rPr lang="ru-RU" dirty="0" smtClean="0"/>
              <a:t>Отсутствие базы (проживание, питание, обслуживание) в размещении 60-70 человек из других регионов для проведения Курултая (старики, женщины, дети)</a:t>
            </a:r>
          </a:p>
          <a:p>
            <a:r>
              <a:rPr lang="ru-RU" dirty="0" smtClean="0"/>
              <a:t>Наличие условий (холодильник, электроплита, газ), свежие дешевые продукты </a:t>
            </a:r>
            <a:r>
              <a:rPr lang="ru-RU" dirty="0" smtClean="0"/>
              <a:t>из </a:t>
            </a:r>
            <a:r>
              <a:rPr lang="ru-RU" dirty="0" smtClean="0"/>
              <a:t>подсобного хозяйства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1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Основные принципы и функции деятельности «Родового дома»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800" dirty="0" smtClean="0"/>
              <a:t>«Родовой дом» будет функционировать на принципах самоокупаемости за счет своей хозяйственной деятельности</a:t>
            </a:r>
          </a:p>
          <a:p>
            <a:r>
              <a:rPr lang="ru-RU" sz="3800" dirty="0" smtClean="0"/>
              <a:t>Первичные затраты на завершение строительства по мере раскручивания Дома, через 5 лет будут постепенно погашаться инвесторам</a:t>
            </a:r>
          </a:p>
          <a:p>
            <a:r>
              <a:rPr lang="ru-RU" sz="3800" dirty="0" smtClean="0"/>
              <a:t>Право на льготы, первичное заселение и проживание отдается </a:t>
            </a:r>
            <a:r>
              <a:rPr lang="ru-RU" sz="3800" dirty="0" err="1" smtClean="0"/>
              <a:t>альтобетовцам</a:t>
            </a:r>
            <a:r>
              <a:rPr lang="ru-RU" sz="3800" dirty="0" smtClean="0"/>
              <a:t> и их родственникам</a:t>
            </a:r>
          </a:p>
          <a:p>
            <a:r>
              <a:rPr lang="ru-RU" sz="3800" dirty="0" smtClean="0"/>
              <a:t>Каждый «</a:t>
            </a:r>
            <a:r>
              <a:rPr lang="ru-RU" sz="3800" dirty="0" err="1" smtClean="0"/>
              <a:t>альтобетовец</a:t>
            </a:r>
            <a:r>
              <a:rPr lang="ru-RU" sz="3800" dirty="0" smtClean="0"/>
              <a:t>» обязан внести лепту в практическую помощь и в добровольные пожертвования для Родового дома</a:t>
            </a:r>
          </a:p>
          <a:p>
            <a:r>
              <a:rPr lang="ru-RU" sz="3800" dirty="0" smtClean="0"/>
              <a:t>Существующее построенное здание передается Фонду в качестве Родового дома, в аренду на 10 лет с правом его пролонгации на бесплатной основе (при условии вложений на его завершение)</a:t>
            </a:r>
          </a:p>
          <a:p>
            <a:r>
              <a:rPr lang="ru-RU" sz="3800" dirty="0" smtClean="0"/>
              <a:t>В простые будни Родовой дом будет функционировать в качестве Дома отдыха для других посетителей в целях самоокупаемости</a:t>
            </a:r>
            <a:endParaRPr lang="ru-RU" sz="38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1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64807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МЕСТОРАСПОЛОЖЕНИЕ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</a:t>
            </a:r>
            <a:r>
              <a:rPr lang="ru-RU" sz="2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Карагандинская область Каркаралинский район</a:t>
            </a:r>
            <a:r>
              <a:rPr lang="ru-RU" sz="2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Кайнарбулакский сельский округ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2448271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Юго –Восточнее города Каракаралинска в сторону с.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Аманжолова;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Расстояние от г. Каркаралинска по автотрассе г. Каркаралинск-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село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Кайнарбулак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52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км. в т.ч. асфальтовая дорога -40 км, грейдер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Кайнарбулак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Жалпакшилик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12 км;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Рельеф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места расположения: в урочище гор Сары-Кулджа;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Экологический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чистый район расположения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Родового дома;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\\192.168.1.2\асем\Акдонгал-16\Фото Акдонгал\11_04_08_AK_dongal 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436538" cy="25773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\\192.168.1.2\асем\Акдонгал-16\Фото Акдонгал\20140706_145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1533"/>
            <a:ext cx="3672408" cy="25773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236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3312367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Имеющая дикая живность: архары, косули, волки, лисицы,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зайцы;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Историческая ценность: петроглифы каменного века, скифские захоронения (золотой воин), развалины джунгарского храма и т.д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Имеется: природные родники, искусственный пруд – 8,0 га, мах глубиной – 5,0 м, рыба- карп;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урочище имеется: заросли ивняка, черной смородины, дикой земляники;</a:t>
            </a:r>
          </a:p>
          <a:p>
            <a:endParaRPr lang="ru-RU" dirty="0"/>
          </a:p>
        </p:txBody>
      </p:sp>
      <p:pic>
        <p:nvPicPr>
          <p:cNvPr id="3074" name="Picture 2" descr="\\192.168.1.2\асем\Акдонгал-16\Фото Акдонгал\DSC03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7002"/>
            <a:ext cx="3840426" cy="2880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5" name="Picture 3" descr="\\192.168.1.2\асем\Акдонгал-16\Фото Акдонгал\DSC06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88" y="3429000"/>
            <a:ext cx="3888432" cy="2916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371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52102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и предпосылки: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9"/>
            <a:ext cx="8352928" cy="2808311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Наличие своей производственной базы свежего питания: мясо- конина, говядина, козлятина, баранина; птицы- курица, гусь, индейка, козье молоко, саулма- кумыс, нац. молочные продукты: курт,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творог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айран, сметана, майское масло;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Родниковая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целебная вода, девственная природа гор Сары-Кулджа, место для купания и рыбалки;</a:t>
            </a:r>
          </a:p>
          <a:p>
            <a:endParaRPr lang="ru-RU" dirty="0"/>
          </a:p>
        </p:txBody>
      </p:sp>
      <p:pic>
        <p:nvPicPr>
          <p:cNvPr id="5122" name="Picture 2" descr="C:\Users\Асема\Desktop\myasnoe_asso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880320" cy="2376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124" name="Picture 4" descr="C:\Users\Асем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5762"/>
            <a:ext cx="3880145" cy="2379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123" name="Picture 3" descr="C:\Users\Асема\Desktop\5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54" y="4077072"/>
            <a:ext cx="3024336" cy="2376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372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7"/>
            <a:ext cx="7125113" cy="648072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ЗДАНИЯ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5"/>
            <a:ext cx="8352928" cy="590465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Отдельностоящее двухэтажное здание с цокольным вспомогательным этажом и жилой мансардой;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Размеры здания в осях 18,0 х 18,0 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высота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этажа 3,0м;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первом этаже расположена кухня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вспомогательными помещениями с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кафе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посадочных мест с камином,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баня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электросауной и на дровах;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втором этаже расположены служебные и спальные помещения;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мансарде расположены игральные и жилые комнаты;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цокольном этаже расположена собственная скважина с насосной, постирочная, гараж для легковых машин, мастерская и кладовые помещения;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Отопление здания - автономное на сжиженном привозном газе.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\\192.168.1.2\асем\Акдонгал-16\Фото Акдонгал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37" y="1484784"/>
            <a:ext cx="2864835" cy="21486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68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125113" cy="593035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ТЕХНИКО-ЭКОНОМИЧЕСКИЕ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dirty="0">
                <a:solidFill>
                  <a:srgbClr val="FF0000"/>
                </a:solidFill>
              </a:rPr>
              <a:t>КХ «Айдын»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568952" cy="324035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Общая площадь земельного участка – кадастровый номер 09-133-029-044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т.ч. пастбищ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сенокосов – 910 га;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Электролиния ВЛ10 кВ з. Акдонгал -.п. Жалпакшилик - 12,5 км;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Площадь производственной базы – 1200 м2;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Двухквартирный жилой дом для рабочих: общая жилая площадь – 82 м2;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Общая площадь дома-отдыха – 1265,03 м2, объем здания – 3491,7 м3, общая жилая площадь – 361,21 м2;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Площадь водоема – пруда – 8,0 га;</a:t>
            </a:r>
          </a:p>
          <a:p>
            <a:endParaRPr lang="ru-RU" dirty="0"/>
          </a:p>
        </p:txBody>
      </p:sp>
      <p:pic>
        <p:nvPicPr>
          <p:cNvPr id="7170" name="Picture 2" descr="\\192.168.1.2\асем\Акдонгал-16\Фото Акдонгал\DSC06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15449"/>
            <a:ext cx="2736304" cy="20522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171" name="Picture 3" descr="\\192.168.1.2\асем\Акдонгал-16\Фото Акдонгал\DSC09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31" y="4415448"/>
            <a:ext cx="2796310" cy="20972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4687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300</TotalTime>
  <Words>854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Summer</vt:lpstr>
      <vt:lpstr>    ИНВЕСТИЦИОННЫЙ ПРОЕКТ «Завершение строительства Родового дома «Кара Шанрак»  (рода Альтобет) в горах Сары-Кулжа Каркаралинского района»    Караганда, 2023г.</vt:lpstr>
      <vt:lpstr>Презентация PowerPoint</vt:lpstr>
      <vt:lpstr>Причины необходимости и актуальности  в Родовом доме «Кара-Шанрак»</vt:lpstr>
      <vt:lpstr>Основные принципы и функции деятельности «Родового дома»</vt:lpstr>
      <vt:lpstr>МЕСТОРАСПОЛОЖЕНИЕ Республика Казахстан Карагандинская область Каркаралинский район Кайнарбулакский сельский округ </vt:lpstr>
      <vt:lpstr>Презентация PowerPoint</vt:lpstr>
      <vt:lpstr>Условия и предпосылки: </vt:lpstr>
      <vt:lpstr>ХАРАКТЕРИСТИКА ЗДАНИЯ </vt:lpstr>
      <vt:lpstr>ТЕХНИКО-ЭКОНОМИЧЕСКИЕ ПОКАЗАТЕЛИ КХ «Айдын»  </vt:lpstr>
      <vt:lpstr>ВОЗМОЖНЫЕ УСЛУГИ ПО ОТДЫХУ </vt:lpstr>
      <vt:lpstr>Презентация PowerPoint</vt:lpstr>
      <vt:lpstr>План 1-го этажа</vt:lpstr>
      <vt:lpstr>План 2-го этажа</vt:lpstr>
      <vt:lpstr>План мансардного этажа</vt:lpstr>
      <vt:lpstr>Разрез дома</vt:lpstr>
      <vt:lpstr>Интерьер кафе-столовой</vt:lpstr>
      <vt:lpstr>Интерьер подиума</vt:lpstr>
      <vt:lpstr>Фасад существующего здания</vt:lpstr>
      <vt:lpstr>Вид с восточной стороны</vt:lpstr>
      <vt:lpstr>Координаты и реквизиты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Асема</dc:creator>
  <cp:lastModifiedBy>USER</cp:lastModifiedBy>
  <cp:revision>54</cp:revision>
  <dcterms:created xsi:type="dcterms:W3CDTF">2016-03-28T05:24:57Z</dcterms:created>
  <dcterms:modified xsi:type="dcterms:W3CDTF">2023-05-22T06:21:13Z</dcterms:modified>
</cp:coreProperties>
</file>